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59" r:id="rId3"/>
    <p:sldId id="261" r:id="rId4"/>
    <p:sldId id="264" r:id="rId5"/>
    <p:sldId id="262" r:id="rId6"/>
    <p:sldId id="263" r:id="rId7"/>
    <p:sldId id="266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B26"/>
    <a:srgbClr val="3D3D3D"/>
    <a:srgbClr val="A3A2A2"/>
    <a:srgbClr val="262524"/>
    <a:srgbClr val="59C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9978" autoAdjust="0"/>
  </p:normalViewPr>
  <p:slideViewPr>
    <p:cSldViewPr snapToGrid="0">
      <p:cViewPr varScale="1">
        <p:scale>
          <a:sx n="58" d="100"/>
          <a:sy n="58" d="100"/>
        </p:scale>
        <p:origin x="114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-372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5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AE80-542F-45BD-8762-11343D5B4444}" type="datetimeFigureOut">
              <a:rPr lang="cs-CZ" smtClean="0"/>
              <a:t>14.11.2018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6134D-2A8E-4C34-93E9-CBBCBC3E8C4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9780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AD013-4C05-4B85-AC4F-3150E3C875D3}" type="datetimeFigureOut">
              <a:rPr lang="cs-CZ" smtClean="0"/>
              <a:t>14.11.2018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954F3-3C2E-4422-8209-082C90DBBF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11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updates/2015/12/getting-started-pwa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aniuse.com/" TargetMode="External"/><Relationship Id="rId3" Type="http://schemas.openxmlformats.org/officeDocument/2006/relationships/hyperlink" Target="https://developers.google.com/web/progressive-web-apps/" TargetMode="External"/><Relationship Id="rId7" Type="http://schemas.openxmlformats.org/officeDocument/2006/relationships/hyperlink" Target="https://www.w3.org/TR/2017/WD-service-workers-1-20171102/#serviceworker-interfa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3.org/TR/appmanifest/" TargetMode="External"/><Relationship Id="rId5" Type="http://schemas.openxmlformats.org/officeDocument/2006/relationships/hyperlink" Target="https://medium.com/@Simply007" TargetMode="External"/><Relationship Id="rId4" Type="http://schemas.openxmlformats.org/officeDocument/2006/relationships/hyperlink" Target="https://medium.com/@bryan_soltis" TargetMode="External"/><Relationship Id="rId9" Type="http://schemas.openxmlformats.org/officeDocument/2006/relationships/hyperlink" Target="https://www.pwabuilder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https://developers.google.com/web/updates/2015/12/getting-started-pwa</a:t>
            </a:r>
            <a:endParaRPr lang="cs-CZ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85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https://developers.google.com/web/progressive-web-apps/</a:t>
            </a:r>
          </a:p>
          <a:p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https://codelabs.developers.google.com/codelabs/your-first-pwapp/#0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7062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https://www.w3.org/TR/appmanifest/</a:t>
            </a:r>
          </a:p>
          <a:p>
            <a:r>
              <a:rPr lang="cs-CZ" dirty="0"/>
              <a:t>https://www.w3.org/TR/2017/WD-service-workers-1-20171102/#serviceworker-interface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224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https://developers.google.com/web/tools/workbox/</a:t>
            </a:r>
          </a:p>
          <a:p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https://developers.google.com/web/fundamentals/instant-and-offline/offline-cookbook/</a:t>
            </a:r>
          </a:p>
          <a:p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https://codelabs.developers.google.com/codelabs/your-first-pwapp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272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https://developers.google.com/web/tools/lighthouse/</a:t>
            </a:r>
          </a:p>
          <a:p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https://webhint.io/	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584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https://developers.google.com/web/tools/workbox/</a:t>
            </a:r>
          </a:p>
          <a:p>
            <a:r>
              <a:rPr lang="cs-CZ" dirty="0"/>
              <a:t>https://developers.google.com/web/fundamentals/instant-and-offline/offline-cookbook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578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https://developers.google.com/web/progressive-web-apps/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https://medium.com/@bryan_soltis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https://medium.com/@Simply007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https://www.w3.org/TR/appmanifest/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https://www.w3.org/TR/2017/WD-service-workers-1-20171102/#serviceworker-interface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https://caniuse.com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cs-CZ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https://www.pwabuilder.com</a:t>
            </a: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54F3-3C2E-4422-8209-082C90DBBF6B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01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93413" y="2401294"/>
            <a:ext cx="10815415" cy="1606164"/>
          </a:xfr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</p:spPr>
        <p:txBody>
          <a:bodyPr/>
          <a:lstStyle>
            <a:lvl1pPr algn="ctr">
              <a:defRPr sz="7200">
                <a:solidFill>
                  <a:srgbClr val="262524"/>
                </a:solidFill>
              </a:defRPr>
            </a:lvl1pPr>
          </a:lstStyle>
          <a:p>
            <a:r>
              <a:rPr lang="cs-CZ" dirty="0"/>
              <a:t>Add main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93413" y="4674476"/>
            <a:ext cx="10815415" cy="1644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buNone/>
              <a:defRPr sz="24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author</a:t>
            </a:r>
          </a:p>
        </p:txBody>
      </p:sp>
    </p:spTree>
    <p:extLst>
      <p:ext uri="{BB962C8B-B14F-4D97-AF65-F5344CB8AC3E}">
        <p14:creationId xmlns:p14="http://schemas.microsoft.com/office/powerpoint/2010/main" val="165500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cs-CZ" dirty="0"/>
              <a:t>Add your name (optional outro slide)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18995" y="2168659"/>
            <a:ext cx="10944517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endParaRPr lang="cs-CZ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subtitle or chapter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0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3413" y="2401294"/>
            <a:ext cx="10815415" cy="1606164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txBody>
          <a:bodyPr/>
          <a:lstStyle>
            <a:lvl1pPr algn="ctr">
              <a:defRPr sz="7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93413" y="0"/>
            <a:ext cx="1561087" cy="709301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208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2168659"/>
            <a:ext cx="10944517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baseline="0"/>
            </a:lvl1pPr>
            <a:lvl5pPr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cs-CZ" dirty="0"/>
              <a:t>Add text or 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subtitle or chapter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3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1350236"/>
            <a:ext cx="10944517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/>
              <a:t>Add text or object</a:t>
            </a:r>
            <a:r>
              <a:rPr lang="en-US" dirty="0"/>
              <a:t> (</a:t>
            </a:r>
            <a:r>
              <a:rPr lang="cs-CZ" dirty="0"/>
              <a:t>with</a:t>
            </a:r>
            <a:r>
              <a:rPr lang="en-US" dirty="0"/>
              <a:t> no </a:t>
            </a:r>
            <a:r>
              <a:rPr lang="cs-CZ" dirty="0"/>
              <a:t>title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subtitle or chapter or title, e.g. for big image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7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10944516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Add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5" y="2168659"/>
            <a:ext cx="5308839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/>
              <a:t>Add text or object to the first column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subtitle or chapter (optional)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254673" y="2168659"/>
            <a:ext cx="5308839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/>
              <a:t>Add text or object to the second column</a:t>
            </a:r>
          </a:p>
        </p:txBody>
      </p:sp>
    </p:spTree>
    <p:extLst>
      <p:ext uri="{BB962C8B-B14F-4D97-AF65-F5344CB8AC3E}">
        <p14:creationId xmlns:p14="http://schemas.microsoft.com/office/powerpoint/2010/main" val="1495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1350236"/>
            <a:ext cx="5288823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/>
              <a:t>Add text or object to the first</a:t>
            </a:r>
            <a:r>
              <a:rPr lang="en-US" dirty="0"/>
              <a:t> (</a:t>
            </a:r>
            <a:r>
              <a:rPr lang="cs-CZ" dirty="0"/>
              <a:t>with</a:t>
            </a:r>
            <a:r>
              <a:rPr lang="en-US" dirty="0"/>
              <a:t> no </a:t>
            </a:r>
            <a:r>
              <a:rPr lang="cs-CZ" dirty="0"/>
              <a:t>title</a:t>
            </a:r>
            <a:r>
              <a:rPr lang="en-US" dirty="0"/>
              <a:t>)</a:t>
            </a:r>
            <a:endParaRPr lang="cs-CZ" dirty="0"/>
          </a:p>
          <a:p>
            <a:pPr lvl="0"/>
            <a:endParaRPr lang="cs-CZ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9234982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subtitle or chapter or title, e.g. for big images (optional)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6274690" y="1350236"/>
            <a:ext cx="5288823" cy="503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/>
              <a:t>Add text or object to the second colum</a:t>
            </a:r>
            <a:r>
              <a:rPr lang="en-US" dirty="0"/>
              <a:t>n (</a:t>
            </a:r>
            <a:r>
              <a:rPr lang="cs-CZ" dirty="0"/>
              <a:t>with</a:t>
            </a:r>
            <a:r>
              <a:rPr lang="en-US" dirty="0"/>
              <a:t> no</a:t>
            </a:r>
            <a:r>
              <a:rPr lang="cs-CZ" dirty="0"/>
              <a:t> title</a:t>
            </a:r>
            <a:r>
              <a:rPr lang="en-US" dirty="0"/>
              <a:t>)</a:t>
            </a:r>
            <a:endParaRPr lang="cs-CZ" dirty="0"/>
          </a:p>
          <a:p>
            <a:pPr lvl="0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676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261405" y="0"/>
            <a:ext cx="393059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cs-CZ" dirty="0"/>
              <a:t>Add illustrative picture</a:t>
            </a:r>
            <a:r>
              <a:rPr lang="en-US" dirty="0"/>
              <a:t> </a:t>
            </a:r>
            <a:r>
              <a:rPr lang="cs-CZ" dirty="0"/>
              <a:t>(in case of informative picture, e.g. graph use different layout)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8997" y="1351847"/>
            <a:ext cx="7419218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Add 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2168659"/>
            <a:ext cx="741921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cs-CZ" dirty="0"/>
              <a:t>Add text or object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28531" y="192598"/>
            <a:ext cx="5709683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subtitle or chapter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261405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/>
              <a:t>Add illustrative picture</a:t>
            </a:r>
            <a:r>
              <a:rPr lang="en-US" dirty="0"/>
              <a:t> </a:t>
            </a:r>
            <a:r>
              <a:rPr lang="cs-CZ" dirty="0"/>
              <a:t>(in case of informative picture, e.g. graph use different layout)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6" y="1351847"/>
            <a:ext cx="7419218" cy="503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/>
              <a:t>Add text or objec</a:t>
            </a:r>
            <a:r>
              <a:rPr lang="en-US" dirty="0"/>
              <a:t>t (</a:t>
            </a:r>
            <a:r>
              <a:rPr lang="cs-CZ" dirty="0"/>
              <a:t>with</a:t>
            </a:r>
            <a:r>
              <a:rPr lang="en-US" dirty="0"/>
              <a:t> no</a:t>
            </a:r>
            <a:r>
              <a:rPr lang="cs-CZ" dirty="0"/>
              <a:t> title</a:t>
            </a:r>
            <a:r>
              <a:rPr lang="en-US" dirty="0"/>
              <a:t>)</a:t>
            </a:r>
            <a:endParaRPr lang="cs-CZ" dirty="0"/>
          </a:p>
          <a:p>
            <a:pPr lvl="0"/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28531" y="192598"/>
            <a:ext cx="5709683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subtitle or chapter or title, e.g. for big image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21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261404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/>
              <a:t>Add illustrative picture</a:t>
            </a:r>
            <a:r>
              <a:rPr lang="en-US" dirty="0"/>
              <a:t> </a:t>
            </a:r>
            <a:r>
              <a:rPr lang="cs-CZ" dirty="0"/>
              <a:t>(in case of informative picture, e.g. graph use different layout)</a:t>
            </a:r>
          </a:p>
          <a:p>
            <a:endParaRPr lang="cs-CZ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8996" y="1351847"/>
            <a:ext cx="7397861" cy="639278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Add 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7" y="2168659"/>
            <a:ext cx="355136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cs-CZ" dirty="0"/>
              <a:t>Add text or object to the first column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4465489" y="2168658"/>
            <a:ext cx="3551368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cs-CZ" dirty="0"/>
              <a:t>Add text or object to the second column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5688326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subtitle or chapter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3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261404" y="0"/>
            <a:ext cx="3930595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r>
              <a:rPr lang="cs-CZ" dirty="0"/>
              <a:t>Add illustrative picture</a:t>
            </a:r>
            <a:r>
              <a:rPr lang="en-US" dirty="0"/>
              <a:t> </a:t>
            </a:r>
            <a:r>
              <a:rPr lang="cs-CZ" dirty="0"/>
              <a:t>(in case of informative picture, e.g. graph use different layout)</a:t>
            </a:r>
          </a:p>
          <a:p>
            <a:endParaRPr lang="cs-CZ" dirty="0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18997" y="1351847"/>
            <a:ext cx="3551368" cy="503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/>
              <a:t>Add text or object to the first colum</a:t>
            </a:r>
            <a:r>
              <a:rPr lang="en-US" dirty="0"/>
              <a:t>n (</a:t>
            </a:r>
            <a:r>
              <a:rPr lang="cs-CZ" dirty="0"/>
              <a:t>with</a:t>
            </a:r>
            <a:r>
              <a:rPr lang="en-US" dirty="0"/>
              <a:t> no</a:t>
            </a:r>
            <a:r>
              <a:rPr lang="cs-CZ" dirty="0"/>
              <a:t> title</a:t>
            </a:r>
            <a:r>
              <a:rPr lang="en-US" dirty="0"/>
              <a:t>)</a:t>
            </a:r>
            <a:endParaRPr lang="cs-CZ" dirty="0"/>
          </a:p>
          <a:p>
            <a:pPr lvl="0"/>
            <a:endParaRPr lang="cs-CZ" dirty="0"/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4465489" y="1351848"/>
            <a:ext cx="3551368" cy="503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Tx/>
              <a:buNone/>
              <a:tabLst/>
              <a:defRPr baseline="0"/>
            </a:lvl1pPr>
          </a:lstStyle>
          <a:p>
            <a:pPr lvl="0"/>
            <a:r>
              <a:rPr lang="cs-CZ" dirty="0"/>
              <a:t>Add text or object to the second column</a:t>
            </a:r>
            <a:r>
              <a:rPr lang="en-US" dirty="0"/>
              <a:t> (</a:t>
            </a:r>
            <a:r>
              <a:rPr lang="cs-CZ" dirty="0"/>
              <a:t>with</a:t>
            </a:r>
            <a:r>
              <a:rPr lang="en-US" dirty="0"/>
              <a:t> no</a:t>
            </a:r>
            <a:r>
              <a:rPr lang="cs-CZ" dirty="0"/>
              <a:t> title</a:t>
            </a:r>
            <a:r>
              <a:rPr lang="en-US" dirty="0"/>
              <a:t>)</a:t>
            </a:r>
            <a:endParaRPr lang="cs-CZ" dirty="0"/>
          </a:p>
          <a:p>
            <a:pPr lvl="0"/>
            <a:endParaRPr lang="cs-CZ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8531" y="192598"/>
            <a:ext cx="5688326" cy="3591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A3A2A2"/>
                </a:solidFill>
              </a:defRPr>
            </a:lvl1pPr>
          </a:lstStyle>
          <a:p>
            <a:pPr lvl="0"/>
            <a:r>
              <a:rPr lang="cs-CZ" dirty="0"/>
              <a:t>Add subtitle or chapter or title, e.g. for big images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9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96" y="1352826"/>
            <a:ext cx="10944516" cy="6392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dirty="0"/>
              <a:t>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6" y="0"/>
            <a:ext cx="1560461" cy="70930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18996" y="2168659"/>
            <a:ext cx="10944516" cy="412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30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1" r:id="rId2"/>
    <p:sldLayoutId id="2147483654" r:id="rId3"/>
    <p:sldLayoutId id="2147483655" r:id="rId4"/>
    <p:sldLayoutId id="2147483656" r:id="rId5"/>
    <p:sldLayoutId id="2147483650" r:id="rId6"/>
    <p:sldLayoutId id="2147483657" r:id="rId7"/>
    <p:sldLayoutId id="2147483652" r:id="rId8"/>
    <p:sldLayoutId id="2147483658" r:id="rId9"/>
    <p:sldLayoutId id="2147483659" r:id="rId10"/>
    <p:sldLayoutId id="214748364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05B26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0"/>
        </a:spcAft>
        <a:buClr>
          <a:srgbClr val="F05B26"/>
        </a:buClr>
        <a:buSzPct val="100000"/>
        <a:buFont typeface="Wingdings" panose="05000000000000000000" pitchFamily="2" charset="2"/>
        <a:buChar char="§"/>
        <a:tabLst/>
        <a:defRPr sz="2000" kern="1200" baseline="0">
          <a:solidFill>
            <a:srgbClr val="262524"/>
          </a:solidFill>
          <a:latin typeface="+mn-lt"/>
          <a:ea typeface="+mn-ea"/>
          <a:cs typeface="+mn-cs"/>
        </a:defRPr>
      </a:lvl1pPr>
      <a:lvl2pPr marL="642938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652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0002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574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05B26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appmanifest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w3.org/TR/2017/WD-service-workers-1-20171102/#serviceworker-interfa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34" y="4017794"/>
            <a:ext cx="427860" cy="427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7" y="4552040"/>
            <a:ext cx="477245" cy="477245"/>
          </a:xfrm>
          <a:prstGeom prst="rect">
            <a:avLst/>
          </a:prstGeom>
        </p:spPr>
      </p:pic>
      <p:pic>
        <p:nvPicPr>
          <p:cNvPr id="1026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65" y="5192177"/>
            <a:ext cx="471417" cy="4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6" y="5833937"/>
            <a:ext cx="477245" cy="4363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09786" y="4030260"/>
            <a:ext cx="2382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>
                <a:solidFill>
                  <a:schemeClr val="bg1"/>
                </a:solidFill>
              </a:rPr>
              <a:t>@</a:t>
            </a:r>
            <a:r>
              <a:rPr lang="cs-CZ" sz="2000" b="1" dirty="0" err="1">
                <a:solidFill>
                  <a:schemeClr val="bg1"/>
                </a:solidFill>
              </a:rPr>
              <a:t>ChrastinaOndrej</a:t>
            </a:r>
            <a:endParaRPr lang="cs-C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24300" y="4606630"/>
            <a:ext cx="3502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 (</a:t>
            </a:r>
            <a:r>
              <a:rPr lang="cs-CZ" sz="2000" b="1" dirty="0" err="1">
                <a:solidFill>
                  <a:schemeClr val="bg1"/>
                </a:solidFill>
              </a:rPr>
              <a:t>BrmoSample</a:t>
            </a:r>
            <a:r>
              <a:rPr lang="cs-CZ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09786" y="5823938"/>
            <a:ext cx="2063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err="1">
                <a:solidFill>
                  <a:schemeClr val="bg1"/>
                </a:solidFill>
              </a:rPr>
              <a:t>ondrejchrastina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09786" y="5215284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92" y="804419"/>
            <a:ext cx="3017297" cy="3017297"/>
          </a:xfrm>
          <a:prstGeom prst="rect">
            <a:avLst/>
          </a:prstGeom>
        </p:spPr>
      </p:pic>
      <p:pic>
        <p:nvPicPr>
          <p:cNvPr id="1028" name="Picture 4" descr="pwa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3190262"/>
            <a:ext cx="5910450" cy="22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7029" y="5577717"/>
            <a:ext cx="53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Progressive</a:t>
            </a:r>
            <a:r>
              <a:rPr lang="cs-CZ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cs-CZ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endParaRPr lang="cs-CZ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137" y="6281908"/>
            <a:ext cx="499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https://github.com/Simply007/BrmoSample</a:t>
            </a:r>
          </a:p>
        </p:txBody>
      </p:sp>
    </p:spTree>
    <p:extLst>
      <p:ext uri="{BB962C8B-B14F-4D97-AF65-F5344CB8AC3E}">
        <p14:creationId xmlns:p14="http://schemas.microsoft.com/office/powerpoint/2010/main" val="230515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Progressive</a:t>
            </a:r>
            <a:r>
              <a:rPr lang="cs-CZ" dirty="0"/>
              <a:t> Web </a:t>
            </a:r>
            <a:r>
              <a:rPr lang="cs-CZ" dirty="0" err="1"/>
              <a:t>Apps</a:t>
            </a:r>
            <a:endParaRPr lang="cs-CZ" dirty="0"/>
          </a:p>
        </p:txBody>
      </p:sp>
      <p:pic>
        <p:nvPicPr>
          <p:cNvPr id="5" name="Picture 4" descr="Green Peace activists are nothing more than pirates on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84" y="3230247"/>
            <a:ext cx="3627753" cy="362775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502001" y="2472115"/>
            <a:ext cx="4061512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sz="2000" kern="1200" baseline="0">
                <a:solidFill>
                  <a:srgbClr val="262524"/>
                </a:solidFill>
                <a:latin typeface="+mn-lt"/>
                <a:ea typeface="+mn-ea"/>
                <a:cs typeface="+mn-cs"/>
              </a:defRPr>
            </a:lvl1pPr>
            <a:lvl2pPr marL="6429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5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74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Progressive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Responsive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Connectivity</a:t>
            </a:r>
            <a:r>
              <a:rPr lang="cs-CZ" sz="2400" dirty="0"/>
              <a:t> 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App-like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Fresh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Safe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Dicoverable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Re-</a:t>
            </a:r>
            <a:r>
              <a:rPr lang="cs-CZ" sz="2400" dirty="0" err="1"/>
              <a:t>engageble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Installable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Linkable</a:t>
            </a:r>
            <a:endParaRPr lang="cs-CZ" sz="2400" dirty="0"/>
          </a:p>
          <a:p>
            <a:endParaRPr lang="cs-CZ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821" y="1268774"/>
            <a:ext cx="2762834" cy="42208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/>
              <a:t>Reliable</a:t>
            </a:r>
            <a:endParaRPr lang="cs-CZ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/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/>
              <a:t>Engaging</a:t>
            </a:r>
            <a:endParaRPr lang="cs-CZ" sz="4000" dirty="0"/>
          </a:p>
          <a:p>
            <a:endParaRPr lang="cs-CZ" sz="4000" dirty="0"/>
          </a:p>
        </p:txBody>
      </p:sp>
      <p:pic>
        <p:nvPicPr>
          <p:cNvPr id="7" name="Picture 6" descr="Usage Peeve Bingo | Sentence firs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60" y="339985"/>
            <a:ext cx="6627868" cy="20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Progressive</a:t>
            </a:r>
            <a:r>
              <a:rPr lang="cs-CZ" dirty="0"/>
              <a:t> Web </a:t>
            </a:r>
            <a:r>
              <a:rPr lang="cs-CZ" dirty="0" err="1"/>
              <a:t>Apps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821" y="1268774"/>
            <a:ext cx="5728436" cy="42208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>
                <a:hlinkClick r:id="rId3"/>
              </a:rPr>
              <a:t>Web Manifest</a:t>
            </a:r>
            <a:endParaRPr lang="cs-CZ" sz="4000" dirty="0"/>
          </a:p>
          <a:p>
            <a:endParaRPr lang="cs-CZ" sz="4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78400" y="1268774"/>
            <a:ext cx="6778171" cy="422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5B26"/>
              </a:buClr>
              <a:buSzPct val="100000"/>
              <a:buFont typeface="Arial" panose="020B0604020202020204" pitchFamily="34" charset="0"/>
              <a:buNone/>
              <a:tabLst/>
              <a:defRPr sz="2000" kern="1200" baseline="0">
                <a:solidFill>
                  <a:srgbClr val="262524"/>
                </a:solidFill>
                <a:latin typeface="+mn-lt"/>
                <a:ea typeface="+mn-ea"/>
                <a:cs typeface="+mn-cs"/>
              </a:defRPr>
            </a:lvl1pPr>
            <a:lvl2pPr marL="642938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5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002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74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5B26"/>
              </a:buClr>
              <a:buSzPct val="100000"/>
              <a:buFont typeface="Wingdings" panose="05000000000000000000" pitchFamily="2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4000" dirty="0" err="1">
                <a:hlinkClick r:id="rId4"/>
              </a:rPr>
              <a:t>Service</a:t>
            </a:r>
            <a:r>
              <a:rPr lang="cs-CZ" sz="4000" dirty="0">
                <a:hlinkClick r:id="rId4"/>
              </a:rPr>
              <a:t> </a:t>
            </a:r>
            <a:r>
              <a:rPr lang="cs-CZ" sz="4000" dirty="0" err="1">
                <a:hlinkClick r:id="rId4"/>
              </a:rPr>
              <a:t>worker</a:t>
            </a:r>
            <a:r>
              <a:rPr lang="cs-CZ" sz="4000" dirty="0">
                <a:hlinkClick r:id="rId4"/>
              </a:rPr>
              <a:t> + </a:t>
            </a:r>
            <a:r>
              <a:rPr lang="cs-CZ" sz="4000" dirty="0" err="1">
                <a:hlinkClick r:id="rId4"/>
              </a:rPr>
              <a:t>Cache</a:t>
            </a:r>
            <a:r>
              <a:rPr lang="cs-CZ" sz="4000" dirty="0">
                <a:hlinkClick r:id="rId4"/>
              </a:rPr>
              <a:t> API</a:t>
            </a:r>
            <a:endParaRPr lang="cs-CZ" sz="4000" dirty="0"/>
          </a:p>
          <a:p>
            <a:endParaRPr lang="cs-CZ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754" y="2315936"/>
            <a:ext cx="5236501" cy="284808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831" y="4857709"/>
            <a:ext cx="7372350" cy="139065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39" y="2361098"/>
            <a:ext cx="3114847" cy="253463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1D7CA-0DB1-469B-853A-79ED3A7CE8F1}"/>
              </a:ext>
            </a:extLst>
          </p:cNvPr>
          <p:cNvSpPr txBox="1"/>
          <p:nvPr/>
        </p:nvSpPr>
        <p:spPr>
          <a:xfrm>
            <a:off x="920439" y="2000291"/>
            <a:ext cx="162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>
                <a:solidFill>
                  <a:srgbClr val="F05B26"/>
                </a:solidFill>
              </a:rPr>
              <a:t>manifest.json</a:t>
            </a:r>
            <a:endParaRPr lang="en-US" b="1" dirty="0">
              <a:solidFill>
                <a:srgbClr val="F05B2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3638-45E2-4097-B7CA-E38C245FC80F}"/>
              </a:ext>
            </a:extLst>
          </p:cNvPr>
          <p:cNvSpPr txBox="1"/>
          <p:nvPr/>
        </p:nvSpPr>
        <p:spPr>
          <a:xfrm>
            <a:off x="6343119" y="1969811"/>
            <a:ext cx="204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05B26"/>
                </a:solidFill>
              </a:rPr>
              <a:t>service-worker.js</a:t>
            </a:r>
            <a:endParaRPr lang="en-US" b="1" dirty="0">
              <a:solidFill>
                <a:srgbClr val="F05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78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997" y="4978399"/>
            <a:ext cx="10944516" cy="1526668"/>
          </a:xfrm>
        </p:spPr>
        <p:txBody>
          <a:bodyPr/>
          <a:lstStyle/>
          <a:p>
            <a:pPr algn="ctr"/>
            <a:r>
              <a:rPr lang="cs-CZ" sz="9600" dirty="0">
                <a:solidFill>
                  <a:schemeClr val="bg1"/>
                </a:solidFill>
              </a:rPr>
              <a:t>Demo </a:t>
            </a:r>
            <a:r>
              <a:rPr lang="cs-CZ" sz="9600" dirty="0" err="1">
                <a:solidFill>
                  <a:schemeClr val="bg1"/>
                </a:solidFill>
              </a:rPr>
              <a:t>time</a:t>
            </a:r>
            <a:endParaRPr lang="cs-CZ" sz="96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061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pic>
        <p:nvPicPr>
          <p:cNvPr id="2050" name="Picture 2" descr="VÃ½sledek obrÃ¡zku pro webhin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5" y="4797163"/>
            <a:ext cx="4660958" cy="12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5" y="820703"/>
            <a:ext cx="5508185" cy="3102448"/>
          </a:xfrm>
        </p:spPr>
      </p:pic>
      <p:sp>
        <p:nvSpPr>
          <p:cNvPr id="6" name="TextBox 5"/>
          <p:cNvSpPr txBox="1"/>
          <p:nvPr/>
        </p:nvSpPr>
        <p:spPr>
          <a:xfrm>
            <a:off x="1088572" y="3779951"/>
            <a:ext cx="3976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Lighthouse</a:t>
            </a:r>
            <a:endParaRPr lang="cs-CZ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2" name="Picture 4" descr="TO-DO List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43" y="820703"/>
            <a:ext cx="5715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04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pic>
        <p:nvPicPr>
          <p:cNvPr id="3078" name="Picture 6" descr="https://user-images.githubusercontent.com/110953/28352645-7a8a66d8-6c0c-11e7-83af-752609e7e0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8" y="941226"/>
            <a:ext cx="5032133" cy="126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Ã½sledek obrÃ¡zku pro reac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398" y="5381982"/>
            <a:ext cx="1585946" cy="11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VÃ½sledek obrÃ¡zku pro angula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615" y="5381982"/>
            <a:ext cx="1122928" cy="1122928"/>
          </a:xfrm>
          <a:prstGeom prst="rect">
            <a:avLst/>
          </a:prstGeom>
        </p:spPr>
      </p:pic>
      <p:pic>
        <p:nvPicPr>
          <p:cNvPr id="3084" name="Picture 12" descr="VÃ½sledek obrÃ¡zku pro vu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74" y="5282319"/>
            <a:ext cx="1413831" cy="14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ale While Revalidate Di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12" y="818140"/>
            <a:ext cx="2286417" cy="110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ache First Dia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18" y="1934631"/>
            <a:ext cx="2181225" cy="10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48" y="3243264"/>
            <a:ext cx="7486650" cy="3143250"/>
          </a:xfrm>
          <a:prstGeom prst="rect">
            <a:avLst/>
          </a:prstGeom>
          <a:ln w="38100">
            <a:solidFill>
              <a:srgbClr val="F05B26"/>
            </a:solidFill>
          </a:ln>
        </p:spPr>
      </p:pic>
      <p:pic>
        <p:nvPicPr>
          <p:cNvPr id="3090" name="Picture 18" descr="Network First Diagra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799" y="782849"/>
            <a:ext cx="1781702" cy="8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etwork Only Diagra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88" y="4415487"/>
            <a:ext cx="2573111" cy="8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ache Only Diagra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655" y="3242546"/>
            <a:ext cx="2634532" cy="8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8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34" y="4017794"/>
            <a:ext cx="427860" cy="427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7" y="4552040"/>
            <a:ext cx="477245" cy="477245"/>
          </a:xfrm>
          <a:prstGeom prst="rect">
            <a:avLst/>
          </a:prstGeom>
        </p:spPr>
      </p:pic>
      <p:pic>
        <p:nvPicPr>
          <p:cNvPr id="1026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65" y="5192177"/>
            <a:ext cx="471417" cy="4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36" y="5833937"/>
            <a:ext cx="477245" cy="4363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09786" y="4030260"/>
            <a:ext cx="2382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>
                <a:solidFill>
                  <a:schemeClr val="bg1"/>
                </a:solidFill>
              </a:rPr>
              <a:t>@</a:t>
            </a:r>
            <a:r>
              <a:rPr lang="cs-CZ" sz="2000" b="1" dirty="0" err="1">
                <a:solidFill>
                  <a:schemeClr val="bg1"/>
                </a:solidFill>
              </a:rPr>
              <a:t>ChrastinaOndrej</a:t>
            </a:r>
            <a:endParaRPr lang="cs-C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09786" y="4606630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09786" y="5823938"/>
            <a:ext cx="2063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 b="1" dirty="0" err="1">
                <a:solidFill>
                  <a:schemeClr val="bg1"/>
                </a:solidFill>
              </a:rPr>
              <a:t>ondrejchrastina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09786" y="5244312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@Simply007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92" y="804419"/>
            <a:ext cx="3017297" cy="3017297"/>
          </a:xfrm>
          <a:prstGeom prst="rect">
            <a:avLst/>
          </a:prstGeom>
        </p:spPr>
      </p:pic>
      <p:pic>
        <p:nvPicPr>
          <p:cNvPr id="15" name="Picture 2" descr="https://cdn-images-1.medium.com/max/1600/1*emiGsBgJu2KHWyjluhKXQ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8" y="2361691"/>
            <a:ext cx="890920" cy="8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447488" y="2808959"/>
            <a:ext cx="1863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chemeClr val="bg1"/>
                </a:solidFill>
              </a:rPr>
              <a:t>@</a:t>
            </a:r>
            <a:r>
              <a:rPr lang="cs-CZ" sz="2000" b="1" dirty="0" err="1">
                <a:solidFill>
                  <a:schemeClr val="bg1"/>
                </a:solidFill>
              </a:rPr>
              <a:t>bryan_soltis</a:t>
            </a:r>
            <a:endParaRPr lang="cs-CZ" sz="2000" b="1" dirty="0">
              <a:solidFill>
                <a:schemeClr val="bg1"/>
              </a:solidFill>
            </a:endParaRPr>
          </a:p>
        </p:txBody>
      </p:sp>
      <p:pic>
        <p:nvPicPr>
          <p:cNvPr id="17" name="Picture 2" descr="https://developers.google.com/web/images/web-fundamentals-icon192x19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52" y="960424"/>
            <a:ext cx="1099144" cy="109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31496" y="1598821"/>
            <a:ext cx="4534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400" b="1" dirty="0">
                <a:solidFill>
                  <a:schemeClr val="bg1"/>
                </a:solidFill>
              </a:rPr>
              <a:t>Google </a:t>
            </a:r>
            <a:r>
              <a:rPr lang="cs-CZ" sz="2400" b="1" dirty="0" err="1">
                <a:solidFill>
                  <a:schemeClr val="bg1"/>
                </a:solidFill>
              </a:rPr>
              <a:t>Progressive</a:t>
            </a:r>
            <a:r>
              <a:rPr lang="cs-CZ" sz="2400" b="1" dirty="0">
                <a:solidFill>
                  <a:schemeClr val="bg1"/>
                </a:solidFill>
              </a:rPr>
              <a:t> Web </a:t>
            </a:r>
            <a:r>
              <a:rPr lang="cs-CZ" sz="2400" b="1" dirty="0" err="1">
                <a:solidFill>
                  <a:schemeClr val="bg1"/>
                </a:solidFill>
              </a:rPr>
              <a:t>Apps</a:t>
            </a:r>
            <a:endParaRPr lang="cs-CZ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28" y="3434133"/>
            <a:ext cx="1679915" cy="1117907"/>
          </a:xfrm>
          <a:prstGeom prst="rect">
            <a:avLst/>
          </a:prstGeom>
        </p:spPr>
      </p:pic>
      <p:pic>
        <p:nvPicPr>
          <p:cNvPr id="5124" name="Picture 4" descr="VÃ½sledek obrÃ¡zku pro canius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2" y="4430370"/>
            <a:ext cx="880628" cy="8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489274" y="4787778"/>
            <a:ext cx="2262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>
                <a:solidFill>
                  <a:schemeClr val="bg1"/>
                </a:solidFill>
              </a:rPr>
              <a:t>caniuse.com</a:t>
            </a:r>
            <a:endParaRPr lang="cs-CZ" sz="20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13794" y="4025779"/>
            <a:ext cx="1359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>
                <a:solidFill>
                  <a:schemeClr val="bg1"/>
                </a:solidFill>
              </a:rPr>
              <a:t>w3.org</a:t>
            </a:r>
            <a:endParaRPr lang="cs-CZ" sz="2000" b="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4936" y="5223095"/>
            <a:ext cx="2997725" cy="7993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FB81FBF-68B8-4324-82DF-87C2B2F73199}"/>
              </a:ext>
            </a:extLst>
          </p:cNvPr>
          <p:cNvSpPr/>
          <p:nvPr/>
        </p:nvSpPr>
        <p:spPr>
          <a:xfrm>
            <a:off x="511137" y="6281908"/>
            <a:ext cx="499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https://github.com/Simply007/BrmoSample</a:t>
            </a:r>
          </a:p>
        </p:txBody>
      </p:sp>
    </p:spTree>
    <p:extLst>
      <p:ext uri="{BB962C8B-B14F-4D97-AF65-F5344CB8AC3E}">
        <p14:creationId xmlns:p14="http://schemas.microsoft.com/office/powerpoint/2010/main" val="356689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4778</TotalTime>
  <Words>323</Words>
  <Application>Microsoft Office PowerPoint</Application>
  <PresentationFormat>Widescreen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Demo time</vt:lpstr>
      <vt:lpstr>PowerPoint Presentation</vt:lpstr>
      <vt:lpstr>PowerPoint Presentation</vt:lpstr>
      <vt:lpstr>PowerPoint Presentation</vt:lpstr>
    </vt:vector>
  </TitlesOfParts>
  <Company>Kentico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Matej Kvasnovsky</dc:creator>
  <cp:lastModifiedBy>Ondřej Chrastina</cp:lastModifiedBy>
  <cp:revision>183</cp:revision>
  <dcterms:created xsi:type="dcterms:W3CDTF">2014-12-29T13:43:23Z</dcterms:created>
  <dcterms:modified xsi:type="dcterms:W3CDTF">2018-11-14T15:40:53Z</dcterms:modified>
</cp:coreProperties>
</file>